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372" r:id="rId3"/>
    <p:sldId id="298" r:id="rId4"/>
    <p:sldId id="299" r:id="rId5"/>
    <p:sldId id="30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0F73EE"/>
    <a:srgbClr val="E3C9F7"/>
    <a:srgbClr val="1F4E79"/>
    <a:srgbClr val="6E0876"/>
    <a:srgbClr val="731AB6"/>
    <a:srgbClr val="740A47"/>
    <a:srgbClr val="720C4E"/>
    <a:srgbClr val="700E54"/>
    <a:srgbClr val="881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4" autoAdjust="0"/>
    <p:restoredTop sz="77608" autoAdjust="0"/>
  </p:normalViewPr>
  <p:slideViewPr>
    <p:cSldViewPr snapToGrid="0" showGuides="1">
      <p:cViewPr varScale="1">
        <p:scale>
          <a:sx n="80" d="100"/>
          <a:sy n="80" d="100"/>
        </p:scale>
        <p:origin x="156" y="96"/>
      </p:cViewPr>
      <p:guideLst>
        <p:guide orient="horz" pos="2205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9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1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538943" y="3429000"/>
            <a:ext cx="369770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8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lang="en-US" altLang="zh-CN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信息隐藏分析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18959CD-1338-4E63-A52A-0BC21F1232E2}"/>
              </a:ext>
            </a:extLst>
          </p:cNvPr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282408E6-4596-4D0A-A96B-81830C18893F}"/>
                </a:ext>
              </a:extLst>
            </p:cNvPr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08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>
              <a:extLst>
                <a:ext uri="{FF2B5EF4-FFF2-40B4-BE49-F238E27FC236}">
                  <a16:creationId xmlns:a16="http://schemas.microsoft.com/office/drawing/2014/main" xmlns="" id="{8B80C3FF-DD93-4C18-A9EC-80285B7240E1}"/>
                </a:ext>
              </a:extLst>
            </p:cNvPr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12A82E0B-9D25-446B-8F32-A9D8487A9AD0}"/>
              </a:ext>
            </a:extLst>
          </p:cNvPr>
          <p:cNvGrpSpPr/>
          <p:nvPr/>
        </p:nvGrpSpPr>
        <p:grpSpPr>
          <a:xfrm>
            <a:off x="5562189" y="1839864"/>
            <a:ext cx="4963698" cy="617070"/>
            <a:chOff x="5493750" y="892151"/>
            <a:chExt cx="4963698" cy="61707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C095CA76-D545-4989-B50F-B09221F1275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>
              <a:extLst>
                <a:ext uri="{FF2B5EF4-FFF2-40B4-BE49-F238E27FC236}">
                  <a16:creationId xmlns:a16="http://schemas.microsoft.com/office/drawing/2014/main" xmlns="" id="{02872135-AC6A-492C-99B3-89FA30F628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xmlns="" id="{D7A274B6-75B4-4BAF-8B3F-E5F8448499E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隐写分析分类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E1E31CFC-5C30-40AE-8ECD-F4B931B407CB}"/>
              </a:ext>
            </a:extLst>
          </p:cNvPr>
          <p:cNvGrpSpPr/>
          <p:nvPr/>
        </p:nvGrpSpPr>
        <p:grpSpPr>
          <a:xfrm>
            <a:off x="5562189" y="2705873"/>
            <a:ext cx="4963698" cy="617070"/>
            <a:chOff x="5493750" y="892151"/>
            <a:chExt cx="4963698" cy="617070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xmlns="" id="{6209141D-852F-4EDD-BFB2-2E24EF815FD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>
              <a:extLst>
                <a:ext uri="{FF2B5EF4-FFF2-40B4-BE49-F238E27FC236}">
                  <a16:creationId xmlns:a16="http://schemas.microsoft.com/office/drawing/2014/main" xmlns="" id="{8EE55FAC-808D-4644-8AA1-4EFA0B5E92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xmlns="" id="{D3078D65-90C1-4B82-81C5-BB3AFB46B442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信息隐藏分析的层次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9A043311-D6A0-402E-9983-4DB6C3CA3E17}"/>
              </a:ext>
            </a:extLst>
          </p:cNvPr>
          <p:cNvGrpSpPr/>
          <p:nvPr/>
        </p:nvGrpSpPr>
        <p:grpSpPr>
          <a:xfrm>
            <a:off x="5562189" y="3571882"/>
            <a:ext cx="4963698" cy="617070"/>
            <a:chOff x="5493750" y="892151"/>
            <a:chExt cx="4963698" cy="617070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xmlns="" id="{F475E58B-6D92-453A-9708-6FA60E04AB81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>
              <a:extLst>
                <a:ext uri="{FF2B5EF4-FFF2-40B4-BE49-F238E27FC236}">
                  <a16:creationId xmlns:a16="http://schemas.microsoft.com/office/drawing/2014/main" xmlns="" id="{8F299281-0731-4A47-96EB-F6B0AC0B0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xmlns="" id="{05CA8834-C07D-4DED-B654-26B0746CF0D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隐写分析评价指标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D990D0DE-EBDF-40FB-AFD1-D2D05EB40BB0}"/>
              </a:ext>
            </a:extLst>
          </p:cNvPr>
          <p:cNvGrpSpPr/>
          <p:nvPr/>
        </p:nvGrpSpPr>
        <p:grpSpPr>
          <a:xfrm>
            <a:off x="5562189" y="4437891"/>
            <a:ext cx="4963698" cy="617070"/>
            <a:chOff x="5493750" y="892151"/>
            <a:chExt cx="4963698" cy="617070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xmlns="" id="{0C0E9005-7AD5-4449-AFF5-0C5828616EDC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>
              <a:extLst>
                <a:ext uri="{FF2B5EF4-FFF2-40B4-BE49-F238E27FC236}">
                  <a16:creationId xmlns:a16="http://schemas.microsoft.com/office/drawing/2014/main" xmlns="" id="{E5937F5A-FCDE-4DD7-9479-8756D52045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xmlns="" id="{23C5E185-68B5-4D84-8901-72B846C0B205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信息隐藏分析示例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信息隐藏分析的层次</a:t>
            </a:r>
            <a:r>
              <a:rPr lang="en-US" altLang="zh-CN" sz="3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下）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提取隐藏信息</a:t>
              </a: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1A38456A-CF57-4E23-AE3D-8A52AC973E0F}"/>
              </a:ext>
            </a:extLst>
          </p:cNvPr>
          <p:cNvGrpSpPr/>
          <p:nvPr/>
        </p:nvGrpSpPr>
        <p:grpSpPr>
          <a:xfrm>
            <a:off x="716743" y="2033395"/>
            <a:ext cx="3318781" cy="3637587"/>
            <a:chOff x="1419126" y="2735782"/>
            <a:chExt cx="3318781" cy="363758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F2C93C6B-E26F-45FB-A374-F71A26C2E7A4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xmlns="" id="{674C9346-CAF5-4C82-82ED-E16676D4A119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xmlns="" id="{FA9FBC4C-1316-4582-894F-B0E4CA385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7063DB06-18BC-47C8-8325-044C8FF78E74}"/>
                </a:ext>
              </a:extLst>
            </p:cNvPr>
            <p:cNvSpPr/>
            <p:nvPr/>
          </p:nvSpPr>
          <p:spPr>
            <a:xfrm>
              <a:off x="1811220" y="3305478"/>
              <a:ext cx="252905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在未知隐藏算法、隐藏位置、隐藏密钥的情况下，要提取隐藏信息是非常困难的。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639BE5D3-947C-418E-B800-0DEF53E453B0}"/>
              </a:ext>
            </a:extLst>
          </p:cNvPr>
          <p:cNvGrpSpPr/>
          <p:nvPr/>
        </p:nvGrpSpPr>
        <p:grpSpPr>
          <a:xfrm>
            <a:off x="4581072" y="2033395"/>
            <a:ext cx="3318781" cy="3637587"/>
            <a:chOff x="1419126" y="2735782"/>
            <a:chExt cx="3318781" cy="363758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B1DA77B5-E4AD-4599-8D11-01403700B7B7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xmlns="" id="{77ECE6C7-15D6-44D8-A6AC-5BF5F3EBC5D1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xmlns="" id="{F8E7474A-6E27-4A51-A417-8BE2AC9B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D9171F35-4124-4D34-93D6-CA8F0029E6A8}"/>
                </a:ext>
              </a:extLst>
            </p:cNvPr>
            <p:cNvSpPr/>
            <p:nvPr/>
          </p:nvSpPr>
          <p:spPr>
            <a:xfrm>
              <a:off x="1637388" y="3496349"/>
              <a:ext cx="299655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如果信息是先加密再隐藏，即使找到隐藏的信息，也要通过破译密码才能提取真正的密文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A816B98-C2E3-4BB8-8B00-E2F22AD258A9}"/>
              </a:ext>
            </a:extLst>
          </p:cNvPr>
          <p:cNvGrpSpPr/>
          <p:nvPr/>
        </p:nvGrpSpPr>
        <p:grpSpPr>
          <a:xfrm>
            <a:off x="8260440" y="2033395"/>
            <a:ext cx="3318781" cy="3637587"/>
            <a:chOff x="1419126" y="2735782"/>
            <a:chExt cx="3318781" cy="3637587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6CE74068-2212-472F-BEF7-E286FAF5610A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939D555D-A746-4A98-89F4-2553FBD2CE87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xmlns="" id="{507B13A9-A71F-4D3E-ABC4-19886F2BD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0CFF0E5F-C840-48FE-B24B-20C54904C8EF}"/>
                </a:ext>
              </a:extLst>
            </p:cNvPr>
            <p:cNvSpPr/>
            <p:nvPr/>
          </p:nvSpPr>
          <p:spPr>
            <a:xfrm>
              <a:off x="1589902" y="3396558"/>
              <a:ext cx="304404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目前只能对一些简单的隐藏算法进行提取（明文隐藏的情况下）最低比特位顺序隐藏文件格式法隐藏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15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破坏隐藏信息</a:t>
              </a: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7">
            <a:extLst>
              <a:ext uri="{FF2B5EF4-FFF2-40B4-BE49-F238E27FC236}">
                <a16:creationId xmlns:a16="http://schemas.microsoft.com/office/drawing/2014/main" xmlns="" id="{FEB3833E-D778-452D-BB2B-C97902C9CA77}"/>
              </a:ext>
            </a:extLst>
          </p:cNvPr>
          <p:cNvSpPr/>
          <p:nvPr/>
        </p:nvSpPr>
        <p:spPr bwMode="auto">
          <a:xfrm>
            <a:off x="6841372" y="3630815"/>
            <a:ext cx="1253908" cy="518966"/>
          </a:xfrm>
          <a:custGeom>
            <a:avLst/>
            <a:gdLst>
              <a:gd name="T0" fmla="*/ 1716 w 1716"/>
              <a:gd name="T1" fmla="*/ 236 h 473"/>
              <a:gd name="T2" fmla="*/ 1307 w 1716"/>
              <a:gd name="T3" fmla="*/ 0 h 473"/>
              <a:gd name="T4" fmla="*/ 1307 w 1716"/>
              <a:gd name="T5" fmla="*/ 75 h 473"/>
              <a:gd name="T6" fmla="*/ 0 w 1716"/>
              <a:gd name="T7" fmla="*/ 75 h 473"/>
              <a:gd name="T8" fmla="*/ 0 w 1716"/>
              <a:gd name="T9" fmla="*/ 398 h 473"/>
              <a:gd name="T10" fmla="*/ 1307 w 1716"/>
              <a:gd name="T11" fmla="*/ 398 h 473"/>
              <a:gd name="T12" fmla="*/ 1307 w 1716"/>
              <a:gd name="T13" fmla="*/ 473 h 473"/>
              <a:gd name="T14" fmla="*/ 1716 w 1716"/>
              <a:gd name="T15" fmla="*/ 236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473">
                <a:moveTo>
                  <a:pt x="1716" y="236"/>
                </a:moveTo>
                <a:lnTo>
                  <a:pt x="1307" y="0"/>
                </a:lnTo>
                <a:lnTo>
                  <a:pt x="1307" y="75"/>
                </a:lnTo>
                <a:lnTo>
                  <a:pt x="0" y="75"/>
                </a:lnTo>
                <a:lnTo>
                  <a:pt x="0" y="398"/>
                </a:lnTo>
                <a:lnTo>
                  <a:pt x="1307" y="398"/>
                </a:lnTo>
                <a:lnTo>
                  <a:pt x="1307" y="473"/>
                </a:lnTo>
                <a:lnTo>
                  <a:pt x="1716" y="236"/>
                </a:lnTo>
                <a:close/>
              </a:path>
            </a:pathLst>
          </a:custGeom>
          <a:solidFill>
            <a:srgbClr val="0F73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xmlns="" id="{89E132B9-74CE-4986-B507-4BAB394CBBC7}"/>
              </a:ext>
            </a:extLst>
          </p:cNvPr>
          <p:cNvSpPr/>
          <p:nvPr/>
        </p:nvSpPr>
        <p:spPr bwMode="auto">
          <a:xfrm>
            <a:off x="4486154" y="2912496"/>
            <a:ext cx="1205543" cy="518966"/>
          </a:xfrm>
          <a:custGeom>
            <a:avLst/>
            <a:gdLst>
              <a:gd name="T0" fmla="*/ 0 w 1715"/>
              <a:gd name="T1" fmla="*/ 236 h 473"/>
              <a:gd name="T2" fmla="*/ 409 w 1715"/>
              <a:gd name="T3" fmla="*/ 0 h 473"/>
              <a:gd name="T4" fmla="*/ 409 w 1715"/>
              <a:gd name="T5" fmla="*/ 75 h 473"/>
              <a:gd name="T6" fmla="*/ 1715 w 1715"/>
              <a:gd name="T7" fmla="*/ 75 h 473"/>
              <a:gd name="T8" fmla="*/ 1715 w 1715"/>
              <a:gd name="T9" fmla="*/ 398 h 473"/>
              <a:gd name="T10" fmla="*/ 409 w 1715"/>
              <a:gd name="T11" fmla="*/ 398 h 473"/>
              <a:gd name="T12" fmla="*/ 409 w 1715"/>
              <a:gd name="T13" fmla="*/ 473 h 473"/>
              <a:gd name="T14" fmla="*/ 0 w 1715"/>
              <a:gd name="T15" fmla="*/ 236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5" h="473">
                <a:moveTo>
                  <a:pt x="0" y="236"/>
                </a:moveTo>
                <a:lnTo>
                  <a:pt x="409" y="0"/>
                </a:lnTo>
                <a:lnTo>
                  <a:pt x="409" y="75"/>
                </a:lnTo>
                <a:lnTo>
                  <a:pt x="1715" y="75"/>
                </a:lnTo>
                <a:lnTo>
                  <a:pt x="1715" y="398"/>
                </a:lnTo>
                <a:lnTo>
                  <a:pt x="409" y="398"/>
                </a:lnTo>
                <a:lnTo>
                  <a:pt x="409" y="473"/>
                </a:lnTo>
                <a:lnTo>
                  <a:pt x="0" y="236"/>
                </a:lnTo>
                <a:close/>
              </a:path>
            </a:pathLst>
          </a:custGeom>
          <a:solidFill>
            <a:srgbClr val="0F73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grpSp>
        <p:nvGrpSpPr>
          <p:cNvPr id="43" name="Group 3">
            <a:extLst>
              <a:ext uri="{FF2B5EF4-FFF2-40B4-BE49-F238E27FC236}">
                <a16:creationId xmlns:a16="http://schemas.microsoft.com/office/drawing/2014/main" xmlns="" id="{974B9494-CB42-48D8-A569-CF20240D0057}"/>
              </a:ext>
            </a:extLst>
          </p:cNvPr>
          <p:cNvGrpSpPr/>
          <p:nvPr/>
        </p:nvGrpSpPr>
        <p:grpSpPr>
          <a:xfrm>
            <a:off x="5188218" y="2460974"/>
            <a:ext cx="2182511" cy="2182511"/>
            <a:chOff x="4632531" y="3441650"/>
            <a:chExt cx="2922866" cy="2922866"/>
          </a:xfrm>
        </p:grpSpPr>
        <p:sp>
          <p:nvSpPr>
            <p:cNvPr id="44" name="Oval 10">
              <a:extLst>
                <a:ext uri="{FF2B5EF4-FFF2-40B4-BE49-F238E27FC236}">
                  <a16:creationId xmlns:a16="http://schemas.microsoft.com/office/drawing/2014/main" xmlns="" id="{4CE56BA5-BF37-406E-B822-9EDFC321D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A60B5033-697A-4EC3-881D-CF9EB83AE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DA59A0AB-7AE4-4D07-826E-92221478E8D9}"/>
              </a:ext>
            </a:extLst>
          </p:cNvPr>
          <p:cNvSpPr/>
          <p:nvPr/>
        </p:nvSpPr>
        <p:spPr>
          <a:xfrm>
            <a:off x="5462200" y="3093682"/>
            <a:ext cx="18631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时域（或空域）中的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LSB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隐藏方法 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29860E9A-F131-4A40-B848-2153D490B9F7}"/>
              </a:ext>
            </a:extLst>
          </p:cNvPr>
          <p:cNvSpPr/>
          <p:nvPr/>
        </p:nvSpPr>
        <p:spPr>
          <a:xfrm>
            <a:off x="2935338" y="2944126"/>
            <a:ext cx="1506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叠加噪声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58C10002-3C88-4BA5-9876-712669A2972A}"/>
              </a:ext>
            </a:extLst>
          </p:cNvPr>
          <p:cNvSpPr/>
          <p:nvPr/>
        </p:nvSpPr>
        <p:spPr>
          <a:xfrm>
            <a:off x="8175539" y="3659465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sym typeface="+mn-ea"/>
              </a:rPr>
              <a:t>有损压缩 </a:t>
            </a:r>
          </a:p>
        </p:txBody>
      </p:sp>
    </p:spTree>
    <p:extLst>
      <p:ext uri="{BB962C8B-B14F-4D97-AF65-F5344CB8AC3E}">
        <p14:creationId xmlns:p14="http://schemas.microsoft.com/office/powerpoint/2010/main" val="280556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破坏隐藏信息</a:t>
              </a: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6900C8CA-B9F9-49A5-9D5F-F39CC2D3A017}"/>
              </a:ext>
            </a:extLst>
          </p:cNvPr>
          <p:cNvSpPr/>
          <p:nvPr/>
        </p:nvSpPr>
        <p:spPr>
          <a:xfrm>
            <a:off x="1277271" y="2783396"/>
            <a:ext cx="2098460" cy="2098460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Rectangle 2">
            <a:extLst>
              <a:ext uri="{FF2B5EF4-FFF2-40B4-BE49-F238E27FC236}">
                <a16:creationId xmlns:a16="http://schemas.microsoft.com/office/drawing/2014/main" xmlns="" id="{05805F25-EF07-4C2A-A4BC-6E1F65387387}"/>
              </a:ext>
            </a:extLst>
          </p:cNvPr>
          <p:cNvSpPr txBox="1">
            <a:spLocks/>
          </p:cNvSpPr>
          <p:nvPr/>
        </p:nvSpPr>
        <p:spPr>
          <a:xfrm>
            <a:off x="1387608" y="3571933"/>
            <a:ext cx="1978199" cy="130400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变换域方法</a:t>
            </a:r>
          </a:p>
        </p:txBody>
      </p:sp>
      <p:grpSp>
        <p:nvGrpSpPr>
          <p:cNvPr id="51" name="Group 36">
            <a:extLst>
              <a:ext uri="{FF2B5EF4-FFF2-40B4-BE49-F238E27FC236}">
                <a16:creationId xmlns:a16="http://schemas.microsoft.com/office/drawing/2014/main" xmlns="" id="{8C2E28DA-D94F-4231-8831-5D953E8449A1}"/>
              </a:ext>
            </a:extLst>
          </p:cNvPr>
          <p:cNvGrpSpPr/>
          <p:nvPr/>
        </p:nvGrpSpPr>
        <p:grpSpPr>
          <a:xfrm>
            <a:off x="938700" y="2568740"/>
            <a:ext cx="2706868" cy="2663350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xmlns="" id="{B236E1DC-A820-4C31-A55C-CDFAE1CFD5E5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xmlns="" id="{888A1293-4B55-494E-8716-9BD4D6BC3150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03449D6-9EC5-4E64-BF1D-3192CE65DA8B}"/>
              </a:ext>
            </a:extLst>
          </p:cNvPr>
          <p:cNvGrpSpPr/>
          <p:nvPr/>
        </p:nvGrpSpPr>
        <p:grpSpPr>
          <a:xfrm>
            <a:off x="4373906" y="1945144"/>
            <a:ext cx="1988533" cy="763004"/>
            <a:chOff x="4397979" y="1511803"/>
            <a:chExt cx="1988533" cy="763004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xmlns="" id="{4A9F44F7-161B-4023-8ECF-98B2847DD762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359DCE83-CDBD-4623-9D5F-1FD27019F9C0}"/>
                </a:ext>
              </a:extLst>
            </p:cNvPr>
            <p:cNvGrpSpPr/>
            <p:nvPr/>
          </p:nvGrpSpPr>
          <p:grpSpPr>
            <a:xfrm>
              <a:off x="4397979" y="1511803"/>
              <a:ext cx="1949367" cy="763004"/>
              <a:chOff x="4397979" y="1511803"/>
              <a:chExt cx="1949367" cy="763004"/>
            </a:xfrm>
          </p:grpSpPr>
          <p:sp>
            <p:nvSpPr>
              <p:cNvPr id="57" name="Freeform 17">
                <a:extLst>
                  <a:ext uri="{FF2B5EF4-FFF2-40B4-BE49-F238E27FC236}">
                    <a16:creationId xmlns:a16="http://schemas.microsoft.com/office/drawing/2014/main" xmlns="" id="{745A3CBD-FA4F-4572-AFEF-ED5770941754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="" id="{8A929CD1-4500-433A-888D-4CE1736A5F8D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747594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几何变换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: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13FECF04-3AF4-421E-AC9A-6FAFA63A84F8}"/>
              </a:ext>
            </a:extLst>
          </p:cNvPr>
          <p:cNvSpPr/>
          <p:nvPr/>
        </p:nvSpPr>
        <p:spPr>
          <a:xfrm>
            <a:off x="6148129" y="1981720"/>
            <a:ext cx="4584039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smtClean="0"/>
              <a:t>扭曲、裁剪、旋转、缩放等</a:t>
            </a:r>
            <a:endParaRPr lang="zh-CN" altLang="en-US" sz="2400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8349EC49-0254-4BC3-9C56-B16DBD872531}"/>
              </a:ext>
            </a:extLst>
          </p:cNvPr>
          <p:cNvGrpSpPr/>
          <p:nvPr/>
        </p:nvGrpSpPr>
        <p:grpSpPr>
          <a:xfrm>
            <a:off x="4373906" y="2930782"/>
            <a:ext cx="2181802" cy="763004"/>
            <a:chOff x="4397979" y="1511803"/>
            <a:chExt cx="2181802" cy="763004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xmlns="" id="{6094E4A6-FA05-4A7A-B36B-4AEE3B03D191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3FFC2399-2271-4F9F-931E-08D876948548}"/>
                </a:ext>
              </a:extLst>
            </p:cNvPr>
            <p:cNvGrpSpPr/>
            <p:nvPr/>
          </p:nvGrpSpPr>
          <p:grpSpPr>
            <a:xfrm>
              <a:off x="4397979" y="1511803"/>
              <a:ext cx="2181802" cy="763004"/>
              <a:chOff x="4397979" y="1511803"/>
              <a:chExt cx="2181802" cy="763004"/>
            </a:xfrm>
          </p:grpSpPr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xmlns="" id="{202C7249-B7CF-40C9-BE8C-0BD984720210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xmlns="" id="{1732957F-9C16-4B30-80D8-44A785F994D2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980029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信号处理：</a:t>
                </a:r>
                <a:endPara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xmlns="" id="{EEEACB13-C3EA-44CA-9773-861DE347FE8E}"/>
              </a:ext>
            </a:extLst>
          </p:cNvPr>
          <p:cNvSpPr/>
          <p:nvPr/>
        </p:nvSpPr>
        <p:spPr>
          <a:xfrm>
            <a:off x="6148129" y="2968549"/>
            <a:ext cx="2995871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滤波、模糊化等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37DF89E1-6E25-438F-A5DE-5AF2A29D74A0}"/>
              </a:ext>
            </a:extLst>
          </p:cNvPr>
          <p:cNvGrpSpPr/>
          <p:nvPr/>
        </p:nvGrpSpPr>
        <p:grpSpPr>
          <a:xfrm>
            <a:off x="4373907" y="4053447"/>
            <a:ext cx="2071426" cy="1035347"/>
            <a:chOff x="4397979" y="1560722"/>
            <a:chExt cx="1806106" cy="714085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xmlns="" id="{F99EE126-650A-42DC-86F0-88D82813C733}"/>
                </a:ext>
              </a:extLst>
            </p:cNvPr>
            <p:cNvSpPr/>
            <p:nvPr/>
          </p:nvSpPr>
          <p:spPr>
            <a:xfrm>
              <a:off x="4512179" y="1596162"/>
              <a:ext cx="161963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EC474F33-6972-42EB-9E79-217C4AA6FEED}"/>
                </a:ext>
              </a:extLst>
            </p:cNvPr>
            <p:cNvGrpSpPr/>
            <p:nvPr/>
          </p:nvGrpSpPr>
          <p:grpSpPr>
            <a:xfrm>
              <a:off x="4397979" y="1560722"/>
              <a:ext cx="1806106" cy="714085"/>
              <a:chOff x="4397979" y="1560722"/>
              <a:chExt cx="1806106" cy="714085"/>
            </a:xfrm>
          </p:grpSpPr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xmlns="" id="{BF0AAA37-D243-4983-92D1-F3B0E11864BA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35DA12D3-23D9-4209-B528-C872E75A3799}"/>
                  </a:ext>
                </a:extLst>
              </p:cNvPr>
              <p:cNvSpPr/>
              <p:nvPr/>
            </p:nvSpPr>
            <p:spPr>
              <a:xfrm>
                <a:off x="4477669" y="1584286"/>
                <a:ext cx="1726416" cy="658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数模转换和</a:t>
                </a:r>
                <a:endPara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  <a:p>
                <a:pPr lvl="0"/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模数转换</a:t>
                </a:r>
                <a:r>
                  <a:rPr lang="en-US" altLang="zh-CN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: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F162A794-9E94-42E1-9D69-29EE8E8983B5}"/>
              </a:ext>
            </a:extLst>
          </p:cNvPr>
          <p:cNvSpPr/>
          <p:nvPr/>
        </p:nvSpPr>
        <p:spPr>
          <a:xfrm>
            <a:off x="6148128" y="4126333"/>
            <a:ext cx="458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 smtClean="0"/>
              <a:t>如</a:t>
            </a:r>
            <a:r>
              <a:rPr lang="zh-CN" altLang="en-US" sz="2400" dirty="0"/>
              <a:t>图像的打印和扫描，声音的播放和重新采样</a:t>
            </a:r>
            <a:r>
              <a:rPr lang="zh-CN" altLang="en-US" sz="2400" dirty="0" smtClean="0"/>
              <a:t>等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44BE517C-4853-49B6-A56A-D80543981D7E}"/>
              </a:ext>
            </a:extLst>
          </p:cNvPr>
          <p:cNvGrpSpPr/>
          <p:nvPr/>
        </p:nvGrpSpPr>
        <p:grpSpPr>
          <a:xfrm>
            <a:off x="4373906" y="5362985"/>
            <a:ext cx="2031120" cy="763004"/>
            <a:chOff x="4397979" y="1511803"/>
            <a:chExt cx="2031120" cy="763004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xmlns="" id="{E84EB20B-8A0F-4C52-B891-8616E974DECA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6361C537-A7E4-4704-BC0A-3E34B3502447}"/>
                </a:ext>
              </a:extLst>
            </p:cNvPr>
            <p:cNvGrpSpPr/>
            <p:nvPr/>
          </p:nvGrpSpPr>
          <p:grpSpPr>
            <a:xfrm>
              <a:off x="4397979" y="1511803"/>
              <a:ext cx="2031120" cy="763004"/>
              <a:chOff x="4397979" y="1511803"/>
              <a:chExt cx="2031120" cy="763004"/>
            </a:xfrm>
          </p:grpSpPr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xmlns="" id="{D3ECDFC8-00AE-4891-86F6-B9D263AC0455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="" id="{050B44BB-3011-4BDB-99D5-59E3BFD93927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82934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重复</a:t>
                </a: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嵌入</a:t>
                </a:r>
                <a:r>
                  <a:rPr lang="en-US" altLang="zh-CN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:</a:t>
                </a: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 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13FECF04-3AF4-421E-AC9A-6FAFA63A84F8}"/>
              </a:ext>
            </a:extLst>
          </p:cNvPr>
          <p:cNvSpPr/>
          <p:nvPr/>
        </p:nvSpPr>
        <p:spPr>
          <a:xfrm>
            <a:off x="6148128" y="5272922"/>
            <a:ext cx="458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zh-CN" sz="2400" dirty="0"/>
              <a:t>采用变换域技术再嵌入一些信息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51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9" grpId="0" build="p"/>
      <p:bldP spid="65" grpId="0" uiExpand="1" build="p"/>
      <p:bldP spid="37" grpId="0" build="p"/>
      <p:bldP spid="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187</Words>
  <Application>Microsoft Office PowerPoint</Application>
  <PresentationFormat>宽屏</PresentationFormat>
  <Paragraphs>33</Paragraphs>
  <Slides>5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黑体</vt:lpstr>
      <vt:lpstr>思源黑体 CN Heavy</vt:lpstr>
      <vt:lpstr>思源黑体 CN Normal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帐户</cp:lastModifiedBy>
  <cp:revision>215</cp:revision>
  <dcterms:created xsi:type="dcterms:W3CDTF">2019-09-27T01:23:40Z</dcterms:created>
  <dcterms:modified xsi:type="dcterms:W3CDTF">2021-06-28T11:21:05Z</dcterms:modified>
</cp:coreProperties>
</file>